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336" r:id="rId2"/>
    <p:sldId id="338" r:id="rId3"/>
    <p:sldId id="306" r:id="rId4"/>
    <p:sldId id="335" r:id="rId5"/>
    <p:sldId id="307" r:id="rId6"/>
    <p:sldId id="308" r:id="rId7"/>
    <p:sldId id="309" r:id="rId8"/>
    <p:sldId id="310" r:id="rId9"/>
    <p:sldId id="334" r:id="rId10"/>
    <p:sldId id="319" r:id="rId11"/>
    <p:sldId id="288" r:id="rId12"/>
    <p:sldId id="311" r:id="rId13"/>
    <p:sldId id="312" r:id="rId14"/>
    <p:sldId id="273" r:id="rId15"/>
    <p:sldId id="260" r:id="rId16"/>
    <p:sldId id="261" r:id="rId17"/>
    <p:sldId id="262" r:id="rId18"/>
    <p:sldId id="272" r:id="rId19"/>
    <p:sldId id="263" r:id="rId20"/>
    <p:sldId id="269" r:id="rId21"/>
    <p:sldId id="320" r:id="rId22"/>
    <p:sldId id="322" r:id="rId23"/>
    <p:sldId id="337" r:id="rId24"/>
    <p:sldId id="323" r:id="rId25"/>
    <p:sldId id="325" r:id="rId26"/>
    <p:sldId id="328" r:id="rId27"/>
    <p:sldId id="326" r:id="rId28"/>
    <p:sldId id="318" r:id="rId29"/>
    <p:sldId id="327" r:id="rId30"/>
    <p:sldId id="324" r:id="rId31"/>
    <p:sldId id="277" r:id="rId32"/>
    <p:sldId id="265" r:id="rId33"/>
    <p:sldId id="266" r:id="rId34"/>
    <p:sldId id="267" r:id="rId35"/>
    <p:sldId id="268" r:id="rId36"/>
    <p:sldId id="278" r:id="rId37"/>
    <p:sldId id="333" r:id="rId38"/>
    <p:sldId id="329" r:id="rId39"/>
    <p:sldId id="330" r:id="rId40"/>
    <p:sldId id="331" r:id="rId41"/>
    <p:sldId id="332" r:id="rId42"/>
    <p:sldId id="33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851"/>
  </p:normalViewPr>
  <p:slideViewPr>
    <p:cSldViewPr snapToGrid="0" snapToObjects="1">
      <p:cViewPr varScale="1">
        <p:scale>
          <a:sx n="79" d="100"/>
          <a:sy n="79" d="100"/>
        </p:scale>
        <p:origin x="821"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5C7-4461-87DB-18C2E81DF43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C7-4461-87DB-18C2E81DF43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C7-4461-87DB-18C2E81DF43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C6C-4AF8-8BD8-D4DBE4E53A9C}"/>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6C-4AF8-8BD8-D4DBE4E53A9C}"/>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6C-4AF8-8BD8-D4DBE4E53A9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E1A-41D1-98F2-ADDC9D325528}"/>
              </c:ext>
            </c:extLst>
          </c:dPt>
          <c:dLbls>
            <c:dLbl>
              <c:idx val="0"/>
              <c:layout>
                <c:manualLayout>
                  <c:x val="-0.19879751142218299"/>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1A-41D1-98F2-ADDC9D325528}"/>
                </c:ext>
              </c:extLst>
            </c:dLbl>
            <c:dLbl>
              <c:idx val="1"/>
              <c:layout>
                <c:manualLayout>
                  <c:x val="0.14419850296490699"/>
                  <c:y val="0.21096560298383801"/>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1A-41D1-98F2-ADDC9D32552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029-44CD-9713-D819BC426C1A}"/>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29-44CD-9713-D819BC426C1A}"/>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29-44CD-9713-D819BC426C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061-4805-AACE-AA77A10EA9D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061-4805-AACE-AA77A10EA9D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061-4805-AACE-AA77A10EA9DE}"/>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53-4E61-A546-05D12B3B2ED7}"/>
                </c:ext>
              </c:extLst>
            </c:dLbl>
            <c:dLbl>
              <c:idx val="1"/>
              <c:layout>
                <c:manualLayout>
                  <c:x val="5.7778263828132503E-2"/>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53-4E61-A546-05D12B3B2ED7}"/>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DC0-4A82-8B10-3BE47A7E837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C0-4A82-8B10-3BE47A7E837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C0-4A82-8B10-3BE47A7E837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D98-452D-BD34-9D6B5051FF77}"/>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98-452D-BD34-9D6B5051FF77}"/>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98-452D-BD34-9D6B5051FF77}"/>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82C0-4A1D-8AB3-79AE2FC9411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C0-4A1D-8AB3-79AE2FC9411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C0-4A1D-8AB3-79AE2FC94110}"/>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DFCABC-441A-474C-949C-3C91A213A1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845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772474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4/3/2017 9:23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4/3/2017 9:23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4/3/2017 9:23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4/3/2017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4/3/2017</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‹Nº›</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738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9992979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 id="2147483806" r:id="rId18"/>
    <p:sldLayoutId id="214748380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tiff"/><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6.em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image" Target="../media/image4.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2.xml"/><Relationship Id="rId4" Type="http://schemas.openxmlformats.org/officeDocument/2006/relationships/image" Target="../media/image26.emf"/></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2.xml"/><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2.xml"/><Relationship Id="rId4" Type="http://schemas.openxmlformats.org/officeDocument/2006/relationships/image" Target="../media/image26.emf"/></Relationships>
</file>

<file path=ppt/slides/_rels/slide41.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slideLayout" Target="../slideLayouts/slideLayout1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dirty="0"/>
              <a:t>Xamarin – </a:t>
            </a:r>
            <a:r>
              <a:rPr lang="en-US" sz="4000" dirty="0" err="1"/>
              <a:t>Solución</a:t>
            </a:r>
            <a:r>
              <a:rPr lang="en-US" sz="4000" dirty="0"/>
              <a:t> </a:t>
            </a:r>
            <a:r>
              <a:rPr lang="en-US" sz="4000" dirty="0" err="1"/>
              <a:t>completa</a:t>
            </a:r>
            <a:r>
              <a:rPr lang="en-US" sz="4000" dirty="0"/>
              <a:t> para el Desarrollo </a:t>
            </a:r>
            <a:r>
              <a:rPr lang="en-US" sz="4000" dirty="0" err="1"/>
              <a:t>móvil</a:t>
            </a:r>
            <a:endParaRPr lang="en-US" sz="4000"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err="1">
                <a:gradFill>
                  <a:gsLst>
                    <a:gs pos="2917">
                      <a:schemeClr val="tx1"/>
                    </a:gs>
                    <a:gs pos="30000">
                      <a:schemeClr val="tx1"/>
                    </a:gs>
                  </a:gsLst>
                  <a:lin ang="5400000" scaled="0"/>
                </a:gradFill>
              </a:rPr>
              <a:t>Desarrollar</a:t>
            </a:r>
            <a:endParaRPr lang="en-US" sz="2400" kern="0" dirty="0">
              <a:gradFill>
                <a:gsLst>
                  <a:gs pos="2917">
                    <a:schemeClr val="tx1"/>
                  </a:gs>
                  <a:gs pos="30000">
                    <a:schemeClr val="tx1"/>
                  </a:gs>
                </a:gsLst>
                <a:lin ang="5400000" scaled="0"/>
              </a:gradFill>
            </a:endParaRP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err="1">
                <a:gradFill>
                  <a:gsLst>
                    <a:gs pos="2917">
                      <a:schemeClr val="tx1"/>
                    </a:gs>
                    <a:gs pos="30000">
                      <a:schemeClr val="tx1"/>
                    </a:gs>
                  </a:gsLst>
                  <a:lin ang="5400000" scaled="0"/>
                </a:gradFill>
              </a:rPr>
              <a:t>Distribuir</a:t>
            </a:r>
            <a:endParaRPr lang="en-US" sz="2400" kern="0" dirty="0">
              <a:gradFill>
                <a:gsLst>
                  <a:gs pos="2917">
                    <a:schemeClr val="tx1"/>
                  </a:gs>
                  <a:gs pos="30000">
                    <a:schemeClr val="tx1"/>
                  </a:gs>
                </a:gsLst>
                <a:lin ang="5400000" scaled="0"/>
              </a:gradFill>
            </a:endParaRP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err="1">
                <a:gradFill>
                  <a:gsLst>
                    <a:gs pos="2917">
                      <a:schemeClr val="tx1"/>
                    </a:gs>
                    <a:gs pos="30000">
                      <a:schemeClr val="tx1"/>
                    </a:gs>
                  </a:gsLst>
                  <a:lin ang="5400000" scaled="0"/>
                </a:gradFill>
              </a:rPr>
              <a:t>Monitorear</a:t>
            </a:r>
            <a:endParaRPr lang="en-US" sz="2400" kern="0" dirty="0">
              <a:gradFill>
                <a:gsLst>
                  <a:gs pos="2917">
                    <a:schemeClr val="tx1"/>
                  </a:gs>
                  <a:gs pos="30000">
                    <a:schemeClr val="tx1"/>
                  </a:gs>
                </a:gsLst>
                <a:lin ang="5400000" scaled="0"/>
              </a:gradFill>
            </a:endParaRP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2" y="3614601"/>
            <a:ext cx="12259991" cy="5468380"/>
          </a:xfrm>
          <a:prstGeom prst="rect">
            <a:avLst/>
          </a:prstGeom>
        </p:spPr>
      </p:pic>
    </p:spTree>
    <p:extLst>
      <p:ext uri="{BB962C8B-B14F-4D97-AF65-F5344CB8AC3E}">
        <p14:creationId xmlns:p14="http://schemas.microsoft.com/office/powerpoint/2010/main" val="336517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err="1"/>
              <a:t>Arquitectura</a:t>
            </a:r>
            <a:r>
              <a:rPr lang="en-US" sz="4705" dirty="0"/>
              <a:t> de Apps </a:t>
            </a:r>
            <a:r>
              <a:rPr lang="en-US" sz="4705" dirty="0" err="1"/>
              <a:t>móviles</a:t>
            </a:r>
            <a:endParaRPr lang="en-US" sz="4705" dirty="0"/>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El </a:t>
            </a:r>
            <a:r>
              <a:rPr lang="en-US" dirty="0" err="1"/>
              <a:t>enfoque</a:t>
            </a:r>
            <a:r>
              <a:rPr lang="en-US" dirty="0"/>
              <a:t> Silo</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966766"/>
          </a:xfrm>
          <a:prstGeom prst="rect">
            <a:avLst/>
          </a:prstGeom>
          <a:noFill/>
        </p:spPr>
        <p:txBody>
          <a:bodyPr wrap="square" lIns="179286" tIns="143428" rIns="179286" bIns="143428" rtlCol="0">
            <a:spAutoFit/>
          </a:bodyPr>
          <a:lstStyle/>
          <a:p>
            <a:pPr algn="ctr" defTabSz="914114"/>
            <a:r>
              <a:rPr lang="en-US" sz="2200" kern="0" dirty="0"/>
              <a:t>No hay </a:t>
            </a:r>
            <a:r>
              <a:rPr lang="en-US" sz="2200" kern="0" dirty="0" err="1"/>
              <a:t>código</a:t>
            </a:r>
            <a:r>
              <a:rPr lang="en-US" sz="2200" kern="0" dirty="0"/>
              <a:t> </a:t>
            </a:r>
            <a:r>
              <a:rPr lang="en-US" sz="2200" kern="0" dirty="0" err="1"/>
              <a:t>compartido</a:t>
            </a:r>
            <a:r>
              <a:rPr lang="en-US" sz="2200" kern="0" dirty="0"/>
              <a:t> • </a:t>
            </a:r>
            <a:r>
              <a:rPr lang="en-US" sz="2200" kern="0" dirty="0" err="1"/>
              <a:t>Diferentes</a:t>
            </a:r>
            <a:r>
              <a:rPr lang="en-US" sz="2200" kern="0" dirty="0"/>
              <a:t> </a:t>
            </a:r>
            <a:r>
              <a:rPr lang="en-US" sz="2200" kern="0" dirty="0" err="1"/>
              <a:t>lenguajes</a:t>
            </a:r>
            <a:r>
              <a:rPr lang="en-US" sz="2200" kern="0" dirty="0"/>
              <a:t> &amp; </a:t>
            </a:r>
            <a:r>
              <a:rPr lang="en-US" sz="2200" kern="0" dirty="0" err="1"/>
              <a:t>entornos</a:t>
            </a:r>
            <a:r>
              <a:rPr lang="en-US" sz="2200" kern="0" dirty="0"/>
              <a:t> de </a:t>
            </a:r>
            <a:r>
              <a:rPr lang="en-US" sz="2200" kern="0" dirty="0" err="1"/>
              <a:t>desarrollo</a:t>
            </a:r>
            <a:r>
              <a:rPr lang="en-US" sz="2200" kern="0" dirty="0"/>
              <a:t> • </a:t>
            </a:r>
            <a:r>
              <a:rPr lang="en-US" sz="2200" kern="0" dirty="0" err="1"/>
              <a:t>Múltiples</a:t>
            </a:r>
            <a:r>
              <a:rPr lang="en-US" sz="2200" kern="0" dirty="0"/>
              <a:t> </a:t>
            </a:r>
            <a:r>
              <a:rPr lang="en-US" sz="2200" kern="0" dirty="0" err="1"/>
              <a:t>equipos</a:t>
            </a:r>
            <a:endParaRPr lang="en-US" sz="2200" kern="0" dirty="0"/>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Escribe </a:t>
            </a:r>
            <a:r>
              <a:rPr lang="en-US" dirty="0" err="1"/>
              <a:t>una</a:t>
            </a:r>
            <a:r>
              <a:rPr lang="en-US" dirty="0"/>
              <a:t> </a:t>
            </a:r>
            <a:r>
              <a:rPr lang="en-US" dirty="0" err="1"/>
              <a:t>vez</a:t>
            </a:r>
            <a:r>
              <a:rPr lang="en-US" dirty="0"/>
              <a:t>, </a:t>
            </a:r>
            <a:r>
              <a:rPr lang="en-US" dirty="0" err="1"/>
              <a:t>corre</a:t>
            </a:r>
            <a:r>
              <a:rPr lang="en-US" dirty="0"/>
              <a:t> </a:t>
            </a:r>
            <a:r>
              <a:rPr lang="en-US" dirty="0" err="1"/>
              <a:t>en</a:t>
            </a:r>
            <a:r>
              <a:rPr lang="en-US" dirty="0"/>
              <a:t> </a:t>
            </a:r>
            <a:r>
              <a:rPr lang="en-US" dirty="0" err="1"/>
              <a:t>todo</a:t>
            </a:r>
            <a:endParaRPr lang="en-US" dirty="0"/>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err="1"/>
              <a:t>Acceso</a:t>
            </a:r>
            <a:r>
              <a:rPr lang="en-US" sz="2200" kern="0" dirty="0"/>
              <a:t> </a:t>
            </a:r>
            <a:r>
              <a:rPr lang="en-US" sz="2200" kern="0" dirty="0" err="1"/>
              <a:t>limitado</a:t>
            </a:r>
            <a:r>
              <a:rPr lang="en-US" sz="2200" kern="0" dirty="0"/>
              <a:t> a APIs • </a:t>
            </a:r>
            <a:r>
              <a:rPr lang="en-US" sz="2200" kern="0" dirty="0" err="1"/>
              <a:t>Rendimiento</a:t>
            </a:r>
            <a:r>
              <a:rPr lang="en-US" sz="2200" kern="0" dirty="0"/>
              <a:t> inferior •  </a:t>
            </a:r>
            <a:r>
              <a:rPr lang="en-US" sz="2200" kern="0" dirty="0" err="1"/>
              <a:t>Experiencia</a:t>
            </a:r>
            <a:r>
              <a:rPr lang="en-US" sz="2200" kern="0" dirty="0"/>
              <a:t> de </a:t>
            </a:r>
            <a:r>
              <a:rPr lang="en-US" sz="2200" kern="0" dirty="0" err="1"/>
              <a:t>usuario</a:t>
            </a:r>
            <a:r>
              <a:rPr lang="en-US" sz="2200" kern="0" dirty="0"/>
              <a:t> </a:t>
            </a:r>
            <a:r>
              <a:rPr lang="en-US" sz="2200" kern="0" dirty="0" err="1"/>
              <a:t>pobre</a:t>
            </a:r>
            <a:endParaRPr lang="en-US" sz="2200" kern="0" dirty="0"/>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18643" y="5640852"/>
            <a:ext cx="11354714" cy="59743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000" dirty="0">
                <a:solidFill>
                  <a:srgbClr val="70ACBB"/>
                </a:solidFill>
              </a:rPr>
              <a:t>Base de </a:t>
            </a:r>
            <a:r>
              <a:rPr lang="en-US" sz="2000" dirty="0" err="1">
                <a:solidFill>
                  <a:srgbClr val="70ACBB"/>
                </a:solidFill>
              </a:rPr>
              <a:t>código</a:t>
            </a:r>
            <a:r>
              <a:rPr lang="en-US" sz="2000" dirty="0">
                <a:solidFill>
                  <a:srgbClr val="70ACBB"/>
                </a:solidFill>
              </a:rPr>
              <a:t> C# </a:t>
            </a:r>
            <a:r>
              <a:rPr lang="en-US" sz="2000" dirty="0" err="1">
                <a:solidFill>
                  <a:srgbClr val="70ACBB"/>
                </a:solidFill>
              </a:rPr>
              <a:t>compartido</a:t>
            </a:r>
            <a:r>
              <a:rPr lang="en-US" sz="2000" dirty="0">
                <a:solidFill>
                  <a:srgbClr val="70ACBB"/>
                </a:solidFill>
              </a:rPr>
              <a:t>  </a:t>
            </a:r>
            <a:r>
              <a:rPr lang="en-US" sz="2000" dirty="0">
                <a:solidFill>
                  <a:srgbClr val="6FBD23"/>
                </a:solidFill>
              </a:rPr>
              <a:t>•</a:t>
            </a:r>
            <a:r>
              <a:rPr lang="en-US" sz="2000" dirty="0">
                <a:solidFill>
                  <a:srgbClr val="16ACEE"/>
                </a:solidFill>
              </a:rPr>
              <a:t>  </a:t>
            </a:r>
            <a:r>
              <a:rPr lang="en-US" sz="2000" dirty="0">
                <a:solidFill>
                  <a:srgbClr val="70ACBB"/>
                </a:solidFill>
              </a:rPr>
              <a:t>100% de </a:t>
            </a:r>
            <a:r>
              <a:rPr lang="en-US" sz="2000" dirty="0" err="1">
                <a:solidFill>
                  <a:srgbClr val="70ACBB"/>
                </a:solidFill>
              </a:rPr>
              <a:t>acceso</a:t>
            </a:r>
            <a:r>
              <a:rPr lang="en-US" sz="2000" dirty="0">
                <a:solidFill>
                  <a:srgbClr val="70ACBB"/>
                </a:solidFill>
              </a:rPr>
              <a:t> a APIs </a:t>
            </a:r>
            <a:r>
              <a:rPr lang="en-US" sz="2000" dirty="0" err="1">
                <a:solidFill>
                  <a:srgbClr val="70ACBB"/>
                </a:solidFill>
              </a:rPr>
              <a:t>nativas</a:t>
            </a:r>
            <a:r>
              <a:rPr lang="en-US" sz="2000" dirty="0">
                <a:solidFill>
                  <a:srgbClr val="6FBD23"/>
                </a:solidFill>
              </a:rPr>
              <a:t>•</a:t>
            </a:r>
            <a:r>
              <a:rPr lang="en-US" sz="2000" dirty="0">
                <a:solidFill>
                  <a:srgbClr val="16ACEE"/>
                </a:solidFill>
              </a:rPr>
              <a:t>  </a:t>
            </a:r>
            <a:r>
              <a:rPr lang="en-US" sz="2000" dirty="0">
                <a:solidFill>
                  <a:srgbClr val="70ACBB"/>
                </a:solidFill>
              </a:rPr>
              <a:t>Alto </a:t>
            </a:r>
            <a:r>
              <a:rPr lang="en-US" sz="2000" dirty="0" err="1">
                <a:solidFill>
                  <a:srgbClr val="70ACBB"/>
                </a:solidFill>
              </a:rPr>
              <a:t>rendimiento</a:t>
            </a:r>
            <a:endParaRPr lang="en-US" sz="2000" dirty="0">
              <a:solidFill>
                <a:srgbClr val="70ACBB"/>
              </a:solidFill>
            </a:endParaRP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t>
            </a:r>
            <a:r>
              <a:rPr lang="en-US" dirty="0" err="1"/>
              <a:t>convergencia</a:t>
            </a:r>
            <a:r>
              <a:rPr lang="en-US" dirty="0"/>
              <a:t> APIs</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 </a:t>
            </a:r>
            <a:r>
              <a:rPr lang="en-US" dirty="0" err="1"/>
              <a:t>convergencia</a:t>
            </a:r>
            <a:r>
              <a:rPr lang="en-US" dirty="0"/>
              <a:t> APIs</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Rendimiento</a:t>
            </a:r>
            <a:r>
              <a:rPr lang="en-US" dirty="0"/>
              <a:t> </a:t>
            </a:r>
            <a:r>
              <a:rPr lang="en-US" dirty="0" err="1"/>
              <a:t>nativo</a:t>
            </a:r>
            <a:endParaRPr lang="en-US" dirty="0"/>
          </a:p>
        </p:txBody>
      </p:sp>
      <p:sp>
        <p:nvSpPr>
          <p:cNvPr id="3" name="Text Placeholder 2"/>
          <p:cNvSpPr>
            <a:spLocks noGrp="1"/>
          </p:cNvSpPr>
          <p:nvPr>
            <p:ph type="body" sz="quarter" idx="10"/>
          </p:nvPr>
        </p:nvSpPr>
        <p:spPr>
          <a:xfrm>
            <a:off x="642750" y="4577480"/>
            <a:ext cx="5378548" cy="1746697"/>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hace</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uso</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Ahead Of Time (AOT) para </a:t>
            </a:r>
            <a:r>
              <a:rPr lang="en-US" sz="2353" dirty="0" err="1">
                <a:solidFill>
                  <a:schemeClr val="tx1"/>
                </a:solidFill>
                <a:latin typeface="+mj-lt"/>
                <a:cs typeface="Segoe UI" panose="020B0502040204020203" pitchFamily="34" charset="0"/>
              </a:rPr>
              <a:t>crear</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binario</a:t>
            </a:r>
            <a:r>
              <a:rPr lang="en-US" sz="2353" dirty="0">
                <a:solidFill>
                  <a:schemeClr val="tx1"/>
                </a:solidFill>
                <a:latin typeface="+mj-lt"/>
                <a:cs typeface="Segoe UI" panose="020B0502040204020203" pitchFamily="34" charset="0"/>
              </a:rPr>
              <a:t> ARM binary para las Apple App Store.</a:t>
            </a:r>
          </a:p>
        </p:txBody>
      </p:sp>
      <p:sp>
        <p:nvSpPr>
          <p:cNvPr id="4" name="Text Placeholder 3"/>
          <p:cNvSpPr>
            <a:spLocks noGrp="1"/>
          </p:cNvSpPr>
          <p:nvPr>
            <p:ph type="body" sz="quarter" idx="11"/>
          </p:nvPr>
        </p:nvSpPr>
        <p:spPr>
          <a:xfrm>
            <a:off x="6245405" y="4577480"/>
            <a:ext cx="5378548" cy="137960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toma</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ventaja</a:t>
            </a:r>
            <a:r>
              <a:rPr lang="en-US" sz="2353" dirty="0">
                <a:solidFill>
                  <a:schemeClr val="tx1"/>
                </a:solidFill>
                <a:latin typeface="+mj-lt"/>
                <a:cs typeface="Segoe UI" panose="020B0502040204020203" pitchFamily="34" charset="0"/>
              </a:rPr>
              <a:t> de la </a:t>
            </a:r>
            <a:r>
              <a:rPr lang="en-US" sz="2353" dirty="0" err="1">
                <a:solidFill>
                  <a:schemeClr val="tx1"/>
                </a:solidFill>
                <a:latin typeface="+mj-lt"/>
                <a:cs typeface="Segoe UI" panose="020B0502040204020203" pitchFamily="34" charset="0"/>
              </a:rPr>
              <a:t>compilación</a:t>
            </a:r>
            <a:r>
              <a:rPr lang="en-US" sz="2353" dirty="0">
                <a:solidFill>
                  <a:schemeClr val="tx1"/>
                </a:solidFill>
                <a:latin typeface="+mj-lt"/>
                <a:cs typeface="Segoe UI" panose="020B0502040204020203" pitchFamily="34" charset="0"/>
              </a:rPr>
              <a:t> Just In Time (JIT) </a:t>
            </a:r>
            <a:r>
              <a:rPr lang="en-US" sz="2353" dirty="0" err="1">
                <a:solidFill>
                  <a:schemeClr val="tx1"/>
                </a:solidFill>
                <a:latin typeface="+mj-lt"/>
                <a:cs typeface="Segoe UI" panose="020B0502040204020203" pitchFamily="34" charset="0"/>
              </a:rPr>
              <a:t>en</a:t>
            </a:r>
            <a:r>
              <a:rPr lang="en-US" sz="2353" dirty="0">
                <a:solidFill>
                  <a:schemeClr val="tx1"/>
                </a:solidFill>
                <a:latin typeface="+mj-lt"/>
                <a:cs typeface="Segoe UI" panose="020B0502040204020203" pitchFamily="34" charset="0"/>
              </a:rPr>
              <a:t> </a:t>
            </a:r>
            <a:r>
              <a:rPr lang="en-US" sz="2353" dirty="0" err="1">
                <a:solidFill>
                  <a:schemeClr val="tx1"/>
                </a:solidFill>
                <a:latin typeface="+mj-lt"/>
                <a:cs typeface="Segoe UI" panose="020B0502040204020203" pitchFamily="34" charset="0"/>
              </a:rPr>
              <a:t>dispositivos</a:t>
            </a:r>
            <a:r>
              <a:rPr lang="en-US" sz="2353" dirty="0">
                <a:solidFill>
                  <a:schemeClr val="tx1"/>
                </a:solidFill>
                <a:latin typeface="+mj-lt"/>
                <a:cs typeface="Segoe UI" panose="020B0502040204020203" pitchFamily="34" charset="0"/>
              </a:rPr>
              <a:t> Android.</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err="1"/>
              <a:t>Cualquier</a:t>
            </a:r>
            <a:r>
              <a:rPr lang="en-US" sz="3529" dirty="0"/>
              <a:t> </a:t>
            </a:r>
            <a:r>
              <a:rPr lang="en-US" sz="3529" dirty="0" err="1"/>
              <a:t>cosa</a:t>
            </a:r>
            <a:r>
              <a:rPr lang="en-US" sz="3529" dirty="0"/>
              <a:t> que </a:t>
            </a:r>
            <a:r>
              <a:rPr lang="en-US" sz="3529" dirty="0" err="1"/>
              <a:t>puedas</a:t>
            </a:r>
            <a:r>
              <a:rPr lang="en-US" sz="3529" dirty="0"/>
              <a:t> </a:t>
            </a:r>
            <a:r>
              <a:rPr lang="en-US" sz="3529" dirty="0" err="1"/>
              <a:t>hacer</a:t>
            </a:r>
            <a:r>
              <a:rPr lang="en-US" sz="3529" dirty="0"/>
              <a:t> con Objective-C, Swift, o Java</a:t>
            </a:r>
            <a:br>
              <a:rPr lang="en-US" sz="3529" dirty="0"/>
            </a:br>
            <a:r>
              <a:rPr lang="en-US" sz="3529" dirty="0"/>
              <a:t>se </a:t>
            </a:r>
            <a:r>
              <a:rPr lang="en-US" sz="3529" dirty="0" err="1"/>
              <a:t>puede</a:t>
            </a:r>
            <a:r>
              <a:rPr lang="en-US" sz="3529" dirty="0"/>
              <a:t> </a:t>
            </a:r>
            <a:r>
              <a:rPr lang="en-US" sz="3529" dirty="0" err="1"/>
              <a:t>hacer</a:t>
            </a:r>
            <a:r>
              <a:rPr lang="en-US" sz="3529" dirty="0"/>
              <a:t> </a:t>
            </a:r>
            <a:r>
              <a:rPr lang="en-US" sz="3529" dirty="0">
                <a:latin typeface="+mn-lt"/>
              </a:rPr>
              <a:t>con C# y Visual Studio con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Software Developer Plain Concepts</a:t>
            </a:r>
          </a:p>
        </p:txBody>
      </p:sp>
      <p:sp>
        <p:nvSpPr>
          <p:cNvPr id="3" name="Title 2"/>
          <p:cNvSpPr>
            <a:spLocks noGrp="1"/>
          </p:cNvSpPr>
          <p:nvPr>
            <p:ph type="title"/>
          </p:nvPr>
        </p:nvSpPr>
        <p:spPr/>
        <p:txBody>
          <a:bodyPr/>
          <a:lstStyle/>
          <a:p>
            <a:r>
              <a:rPr lang="es-ES" dirty="0"/>
              <a:t>Javier Suárez Ruiz</a:t>
            </a:r>
          </a:p>
        </p:txBody>
      </p:sp>
      <p:pic>
        <p:nvPicPr>
          <p:cNvPr id="5" name="Picture Placeholder 4"/>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586" b="3586"/>
          <a:stretch>
            <a:fillRect/>
          </a:stretch>
        </p:blipFill>
        <p:spPr/>
      </p:pic>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3"/>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4"/>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1026" name="Picture 2" descr="https://pbs.twimg.com/profile_images/601320625378983936/7t63gk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5003" y="4101319"/>
            <a:ext cx="746893" cy="746893"/>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err="1">
                <a:solidFill>
                  <a:srgbClr val="2DB1DD"/>
                </a:solidFill>
              </a:rPr>
              <a:t>Siempre</a:t>
            </a:r>
            <a:r>
              <a:rPr lang="en-US" sz="5882" dirty="0">
                <a:solidFill>
                  <a:srgbClr val="2DB1DD"/>
                </a:solidFill>
              </a:rPr>
              <a:t> al día</a:t>
            </a:r>
            <a:endParaRPr lang="en-US" sz="5882" dirty="0"/>
          </a:p>
        </p:txBody>
      </p:sp>
      <p:sp>
        <p:nvSpPr>
          <p:cNvPr id="14" name="Text Placeholder 7"/>
          <p:cNvSpPr>
            <a:spLocks noGrp="1"/>
          </p:cNvSpPr>
          <p:nvPr>
            <p:ph type="body" sz="quarter" idx="10"/>
          </p:nvPr>
        </p:nvSpPr>
        <p:spPr>
          <a:xfrm>
            <a:off x="7814148" y="3990044"/>
            <a:ext cx="2768646" cy="2601610"/>
          </a:xfrm>
        </p:spPr>
        <p:txBody>
          <a:bodyPr/>
          <a:lstStyle/>
          <a:p>
            <a:pPr marL="0" indent="0">
              <a:lnSpc>
                <a:spcPct val="70000"/>
              </a:lnSpc>
              <a:buNone/>
            </a:pPr>
            <a:r>
              <a:rPr lang="en-US" sz="2745" dirty="0">
                <a:latin typeface="+mn-lt"/>
              </a:rPr>
              <a:t>Soporte complete para:</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Y </a:t>
            </a:r>
            <a:r>
              <a:rPr lang="en-US" sz="1961" dirty="0" err="1">
                <a:latin typeface="+mn-lt"/>
              </a:rPr>
              <a:t>más</a:t>
            </a:r>
            <a:endParaRPr lang="en-US" sz="1961" dirty="0">
              <a:latin typeface="+mn-lt"/>
            </a:endParaRPr>
          </a:p>
        </p:txBody>
      </p:sp>
      <p:sp>
        <p:nvSpPr>
          <p:cNvPr id="7" name="Text Placeholder 7"/>
          <p:cNvSpPr>
            <a:spLocks noGrp="1"/>
          </p:cNvSpPr>
          <p:nvPr>
            <p:ph type="body" sz="quarter" idx="11"/>
          </p:nvPr>
        </p:nvSpPr>
        <p:spPr>
          <a:xfrm>
            <a:off x="7814148" y="1080844"/>
            <a:ext cx="3216858" cy="2966710"/>
          </a:xfrm>
        </p:spPr>
        <p:txBody>
          <a:bodyPr/>
          <a:lstStyle/>
          <a:p>
            <a:pPr marL="0" indent="0">
              <a:lnSpc>
                <a:spcPct val="70000"/>
              </a:lnSpc>
              <a:buNone/>
            </a:pPr>
            <a:r>
              <a:rPr lang="en-US" sz="2745" dirty="0">
                <a:latin typeface="+mn-lt"/>
              </a:rPr>
              <a:t>Soporte el </a:t>
            </a:r>
            <a:r>
              <a:rPr lang="en-US" sz="2745" dirty="0" err="1">
                <a:latin typeface="+mn-lt"/>
              </a:rPr>
              <a:t>mismo</a:t>
            </a:r>
            <a:r>
              <a:rPr lang="en-US" sz="2745" dirty="0">
                <a:latin typeface="+mn-lt"/>
              </a:rPr>
              <a:t> día :</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Experiencia</a:t>
            </a:r>
            <a:r>
              <a:rPr lang="en-US" dirty="0"/>
              <a:t> de Desarrollo</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se </a:t>
            </a:r>
            <a:r>
              <a:rPr lang="en-US" dirty="0" err="1"/>
              <a:t>incluye</a:t>
            </a:r>
            <a:r>
              <a:rPr lang="en-US" dirty="0"/>
              <a:t> con</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err="1">
                <a:gradFill>
                  <a:gsLst>
                    <a:gs pos="2917">
                      <a:schemeClr val="tx1"/>
                    </a:gs>
                    <a:gs pos="30000">
                      <a:schemeClr val="tx1"/>
                    </a:gs>
                  </a:gsLst>
                  <a:lin ang="5400000" scaled="0"/>
                </a:gradFill>
                <a:latin typeface="+mj-lt"/>
              </a:rPr>
              <a:t>Incluso</a:t>
            </a:r>
            <a:r>
              <a:rPr lang="en-US" sz="3600" dirty="0">
                <a:gradFill>
                  <a:gsLst>
                    <a:gs pos="2917">
                      <a:schemeClr val="tx1"/>
                    </a:gs>
                    <a:gs pos="30000">
                      <a:schemeClr val="tx1"/>
                    </a:gs>
                  </a:gsLst>
                  <a:lin ang="5400000" scaled="0"/>
                </a:gradFill>
                <a:latin typeface="+mj-lt"/>
              </a:rPr>
              <a:t> </a:t>
            </a:r>
            <a:r>
              <a:rPr lang="en-US" sz="3600" dirty="0" err="1">
                <a:gradFill>
                  <a:gsLst>
                    <a:gs pos="2917">
                      <a:schemeClr val="tx1"/>
                    </a:gs>
                    <a:gs pos="30000">
                      <a:schemeClr val="tx1"/>
                    </a:gs>
                  </a:gsLst>
                  <a:lin ang="5400000" scaled="0"/>
                </a:gradFill>
                <a:latin typeface="+mj-lt"/>
              </a:rPr>
              <a:t>en</a:t>
            </a:r>
            <a:r>
              <a:rPr lang="en-US" sz="3600" dirty="0">
                <a:gradFill>
                  <a:gsLst>
                    <a:gs pos="2917">
                      <a:schemeClr val="tx1"/>
                    </a:gs>
                    <a:gs pos="30000">
                      <a:schemeClr val="tx1"/>
                    </a:gs>
                  </a:gsLst>
                  <a:lin ang="5400000" scaled="0"/>
                </a:gradFill>
                <a:latin typeface="+mj-lt"/>
              </a:rPr>
              <a:t> la </a:t>
            </a:r>
            <a:r>
              <a:rPr lang="en-US" sz="3600" dirty="0" err="1">
                <a:gradFill>
                  <a:gsLst>
                    <a:gs pos="2917">
                      <a:schemeClr val="tx1"/>
                    </a:gs>
                    <a:gs pos="30000">
                      <a:schemeClr val="tx1"/>
                    </a:gs>
                  </a:gsLst>
                  <a:lin ang="5400000" scaled="0"/>
                </a:gradFill>
                <a:latin typeface="+mj-lt"/>
              </a:rPr>
              <a:t>edición</a:t>
            </a:r>
            <a:r>
              <a:rPr lang="en-US" sz="3600" dirty="0">
                <a:gradFill>
                  <a:gsLst>
                    <a:gs pos="2917">
                      <a:schemeClr val="tx1"/>
                    </a:gs>
                    <a:gs pos="30000">
                      <a:schemeClr val="tx1"/>
                    </a:gs>
                  </a:gsLst>
                  <a:lin ang="5400000" scaled="0"/>
                </a:gradFill>
                <a:latin typeface="+mj-lt"/>
              </a:rPr>
              <a:t> Community!</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640333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err="1"/>
              <a:t>Integración</a:t>
            </a:r>
            <a:r>
              <a:rPr lang="en-US" dirty="0"/>
              <a:t> con Visual Studio</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a:t>
            </a:r>
            <a:r>
              <a:rPr lang="en-US" dirty="0" err="1"/>
              <a:t>diseñador</a:t>
            </a:r>
            <a:r>
              <a:rPr lang="en-US" dirty="0"/>
              <a:t> Android</a:t>
            </a:r>
          </a:p>
        </p:txBody>
      </p:sp>
      <p:sp>
        <p:nvSpPr>
          <p:cNvPr id="3" name="TextBox 2"/>
          <p:cNvSpPr txBox="1"/>
          <p:nvPr/>
        </p:nvSpPr>
        <p:spPr>
          <a:xfrm>
            <a:off x="350758" y="1358891"/>
            <a:ext cx="4143749" cy="4893647"/>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crear</a:t>
            </a:r>
            <a:r>
              <a:rPr lang="en-US" sz="2400" dirty="0">
                <a:cs typeface="Helvetica" panose="020B0604020202020204" pitchFamily="34" charset="0"/>
              </a:rPr>
              <a:t> la UI con drag &amp; drop</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probar</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diferentes</a:t>
            </a:r>
            <a:r>
              <a:rPr lang="en-US" sz="2400" dirty="0">
                <a:cs typeface="Helvetica" panose="020B0604020202020204" pitchFamily="34" charset="0"/>
              </a:rPr>
              <a:t> Tamaños de </a:t>
            </a:r>
            <a:r>
              <a:rPr lang="en-US" sz="2400" dirty="0" err="1">
                <a:cs typeface="Helvetica" panose="020B0604020202020204" pitchFamily="34" charset="0"/>
              </a:rPr>
              <a:t>pantalla</a:t>
            </a:r>
            <a:r>
              <a:rPr lang="en-US" sz="2400" dirty="0">
                <a:cs typeface="Helvetica" panose="020B0604020202020204" pitchFamily="34" charset="0"/>
              </a:rPr>
              <a:t>, </a:t>
            </a:r>
            <a:r>
              <a:rPr lang="en-US" sz="2400" dirty="0" err="1">
                <a:cs typeface="Helvetica" panose="020B0604020202020204" pitchFamily="34" charset="0"/>
              </a:rPr>
              <a:t>resoluciones</a:t>
            </a:r>
            <a:r>
              <a:rPr lang="en-US" sz="2400" dirty="0">
                <a:cs typeface="Helvetica" panose="020B0604020202020204" pitchFamily="34" charset="0"/>
              </a:rPr>
              <a:t> y </a:t>
            </a:r>
            <a:r>
              <a:rPr lang="en-US" sz="2400" dirty="0" err="1">
                <a:cs typeface="Helvetica" panose="020B0604020202020204" pitchFamily="34" charset="0"/>
              </a:rPr>
              <a:t>versiones</a:t>
            </a:r>
            <a:r>
              <a:rPr lang="en-US" sz="2400" dirty="0">
                <a:cs typeface="Helvetica" panose="020B0604020202020204" pitchFamily="34" charset="0"/>
              </a:rPr>
              <a:t> de Android</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se </a:t>
            </a:r>
            <a:r>
              <a:rPr lang="en-US" sz="2400" dirty="0" err="1">
                <a:cs typeface="Helvetica" panose="020B0604020202020204" pitchFamily="34" charset="0"/>
              </a:rPr>
              <a:t>guarda</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archivos</a:t>
            </a:r>
            <a:r>
              <a:rPr lang="en-US" sz="2400" dirty="0">
                <a:cs typeface="Helvetica" panose="020B0604020202020204" pitchFamily="34" charset="0"/>
              </a:rPr>
              <a:t> in Android XML </a:t>
            </a:r>
            <a:r>
              <a:rPr lang="en-US" sz="2400" dirty="0" err="1">
                <a:cs typeface="Helvetica" panose="020B0604020202020204" pitchFamily="34" charset="0"/>
              </a:rPr>
              <a:t>estándard</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Emuladores</a:t>
            </a:r>
            <a:r>
              <a:rPr lang="en-US" dirty="0"/>
              <a:t> Android Hyper-V para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Soporte Multi-Touch</a:t>
            </a:r>
          </a:p>
          <a:p>
            <a:pPr marL="342900" indent="-342900">
              <a:buFont typeface="Arial" charset="0"/>
              <a:buChar char="•"/>
            </a:pPr>
            <a:r>
              <a:rPr lang="en-US" sz="4000" dirty="0" err="1">
                <a:solidFill>
                  <a:srgbClr val="404040"/>
                </a:solidFill>
                <a:latin typeface="+mj-lt"/>
                <a:ea typeface="Segoe UI" charset="0"/>
                <a:cs typeface="Segoe UI" charset="0"/>
              </a:rPr>
              <a:t>Muy</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rápido</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Rotar</a:t>
            </a:r>
            <a:r>
              <a:rPr lang="en-US" sz="4000" dirty="0">
                <a:solidFill>
                  <a:srgbClr val="404040"/>
                </a:solidFill>
                <a:latin typeface="+mj-lt"/>
                <a:ea typeface="Segoe UI" charset="0"/>
                <a:cs typeface="Segoe UI" charset="0"/>
              </a:rPr>
              <a:t>, screenshots, similar </a:t>
            </a:r>
            <a:r>
              <a:rPr lang="en-US" sz="4000" dirty="0" err="1">
                <a:solidFill>
                  <a:srgbClr val="404040"/>
                </a:solidFill>
                <a:latin typeface="+mj-lt"/>
                <a:ea typeface="Segoe UI" charset="0"/>
                <a:cs typeface="Segoe UI" charset="0"/>
              </a:rPr>
              <a:t>localización</a:t>
            </a:r>
            <a:r>
              <a:rPr lang="en-US" sz="4000" dirty="0">
                <a:solidFill>
                  <a:srgbClr val="404040"/>
                </a:solidFill>
                <a:latin typeface="+mj-lt"/>
                <a:ea typeface="Segoe UI" charset="0"/>
                <a:cs typeface="Segoe UI" charset="0"/>
              </a:rPr>
              <a:t>, y </a:t>
            </a:r>
            <a:r>
              <a:rPr lang="en-US" sz="4000" dirty="0" err="1">
                <a:solidFill>
                  <a:srgbClr val="404040"/>
                </a:solidFill>
                <a:latin typeface="+mj-lt"/>
                <a:ea typeface="Segoe UI" charset="0"/>
                <a:cs typeface="Segoe UI" charset="0"/>
              </a:rPr>
              <a:t>más</a:t>
            </a:r>
            <a:r>
              <a:rPr lang="en-US" sz="4000" dirty="0">
                <a:solidFill>
                  <a:srgbClr val="404040"/>
                </a:solidFill>
                <a:latin typeface="+mj-lt"/>
                <a:ea typeface="Segoe UI" charset="0"/>
                <a:cs typeface="Segoe UI" charset="0"/>
              </a:rPr>
              <a:t>!</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a:t>
            </a:r>
            <a:r>
              <a:rPr lang="en-US" dirty="0" err="1"/>
              <a:t>diseñador</a:t>
            </a:r>
            <a:r>
              <a:rPr lang="en-US" dirty="0"/>
              <a:t> Xamarin para iOS</a:t>
            </a:r>
          </a:p>
        </p:txBody>
      </p:sp>
      <p:sp>
        <p:nvSpPr>
          <p:cNvPr id="3" name="TextBox 2"/>
          <p:cNvSpPr txBox="1"/>
          <p:nvPr/>
        </p:nvSpPr>
        <p:spPr>
          <a:xfrm>
            <a:off x="7352510" y="1189176"/>
            <a:ext cx="4572569" cy="5262979"/>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Compotamiento</a:t>
            </a:r>
            <a:r>
              <a:rPr lang="en-US" sz="2400" dirty="0">
                <a:cs typeface="Helvetica" panose="020B0604020202020204" pitchFamily="34" charset="0"/>
              </a:rPr>
              <a:t> similar al de </a:t>
            </a:r>
            <a:r>
              <a:rPr lang="en-US" sz="2400" dirty="0" err="1">
                <a:cs typeface="Helvetica" panose="020B0604020202020204" pitchFamily="34" charset="0"/>
              </a:rPr>
              <a:t>otros</a:t>
            </a:r>
            <a:r>
              <a:rPr lang="en-US" sz="2400" dirty="0">
                <a:cs typeface="Helvetica" panose="020B0604020202020204" pitchFamily="34" charset="0"/>
              </a:rPr>
              <a:t> </a:t>
            </a:r>
            <a:r>
              <a:rPr lang="en-US" sz="2400" dirty="0" err="1">
                <a:cs typeface="Helvetica" panose="020B0604020202020204" pitchFamily="34" charset="0"/>
              </a:rPr>
              <a:t>diseñadores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Visual Studio </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err="1">
                <a:cs typeface="Helvetica" panose="020B0604020202020204" pitchFamily="34" charset="0"/>
              </a:rPr>
              <a:t>Suporte</a:t>
            </a:r>
            <a:r>
              <a:rPr lang="en-US" sz="2400" dirty="0">
                <a:cs typeface="Helvetica" panose="020B0604020202020204" pitchFamily="34" charset="0"/>
              </a:rPr>
              <a:t> a </a:t>
            </a:r>
            <a:r>
              <a:rPr lang="en-US" sz="2400" dirty="0" err="1">
                <a:cs typeface="Helvetica" panose="020B0604020202020204" pitchFamily="34" charset="0"/>
              </a:rPr>
              <a:t>todos</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UIKit</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Se </a:t>
            </a:r>
            <a:r>
              <a:rPr lang="en-US" sz="2400" dirty="0" err="1">
                <a:cs typeface="Helvetica" panose="020B0604020202020204" pitchFamily="34" charset="0"/>
              </a:rPr>
              <a:t>pueden</a:t>
            </a:r>
            <a:r>
              <a:rPr lang="en-US" sz="2400" dirty="0">
                <a:cs typeface="Helvetica" panose="020B0604020202020204" pitchFamily="34" charset="0"/>
              </a:rPr>
              <a:t> </a:t>
            </a:r>
            <a:r>
              <a:rPr lang="en-US" sz="2400" dirty="0" err="1">
                <a:cs typeface="Helvetica" panose="020B0604020202020204" pitchFamily="34" charset="0"/>
              </a:rPr>
              <a:t>editar</a:t>
            </a:r>
            <a:r>
              <a:rPr lang="en-US" sz="2400" dirty="0">
                <a:cs typeface="Helvetica" panose="020B0604020202020204" pitchFamily="34" charset="0"/>
              </a:rPr>
              <a:t> components de 3</a:t>
            </a:r>
            <a:r>
              <a:rPr lang="en-US" sz="2400" baseline="30000" dirty="0">
                <a:cs typeface="Helvetica" panose="020B0604020202020204" pitchFamily="34" charset="0"/>
              </a:rPr>
              <a:t>rd</a:t>
            </a:r>
            <a:r>
              <a:rPr lang="en-US" sz="2400" dirty="0">
                <a:cs typeface="Helvetica" panose="020B0604020202020204" pitchFamily="34" charset="0"/>
              </a:rPr>
              <a:t> </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de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cambios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propiedades</a:t>
            </a:r>
            <a:endParaRPr lang="en-US" sz="2400" dirty="0">
              <a:cs typeface="Helvetica" panose="020B0604020202020204" pitchFamily="34" charset="0"/>
            </a:endParaRP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5016758"/>
          </a:xfrm>
          <a:prstGeom prst="rect">
            <a:avLst/>
          </a:prstGeom>
          <a:noFill/>
        </p:spPr>
        <p:txBody>
          <a:bodyPr wrap="square" rtlCol="0">
            <a:spAutoFit/>
          </a:bodyPr>
          <a:lstStyle/>
          <a:p>
            <a:pPr marL="342900" indent="-342900">
              <a:buFont typeface="Arial" charset="0"/>
              <a:buChar char="•"/>
            </a:pPr>
            <a:r>
              <a:rPr lang="en-US" sz="4000" dirty="0" err="1">
                <a:solidFill>
                  <a:srgbClr val="404040"/>
                </a:solidFill>
                <a:latin typeface="+mj-lt"/>
                <a:ea typeface="Segoe UI" charset="0"/>
                <a:cs typeface="Segoe UI" charset="0"/>
              </a:rPr>
              <a:t>Permite</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gestos</a:t>
            </a:r>
            <a:r>
              <a:rPr lang="en-US" sz="4000" dirty="0">
                <a:solidFill>
                  <a:srgbClr val="404040"/>
                </a:solidFill>
                <a:latin typeface="+mj-lt"/>
                <a:ea typeface="Segoe UI" charset="0"/>
                <a:cs typeface="Segoe UI" charset="0"/>
              </a:rPr>
              <a:t> Multi-Touch</a:t>
            </a:r>
          </a:p>
          <a:p>
            <a:pPr marL="342900" indent="-342900">
              <a:buFont typeface="Arial" charset="0"/>
              <a:buChar char="•"/>
            </a:pPr>
            <a:r>
              <a:rPr lang="en-US" sz="4000" dirty="0">
                <a:solidFill>
                  <a:srgbClr val="404040"/>
                </a:solidFill>
                <a:latin typeface="+mj-lt"/>
                <a:ea typeface="Segoe UI" charset="0"/>
                <a:cs typeface="Segoe UI" charset="0"/>
              </a:rPr>
              <a:t>Sensible a </a:t>
            </a:r>
            <a:r>
              <a:rPr lang="en-US" sz="4000" dirty="0" err="1">
                <a:solidFill>
                  <a:srgbClr val="404040"/>
                </a:solidFill>
                <a:latin typeface="+mj-lt"/>
                <a:ea typeface="Segoe UI" charset="0"/>
                <a:cs typeface="Segoe UI" charset="0"/>
              </a:rPr>
              <a:t>presión</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Muy</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rápido</a:t>
            </a:r>
            <a:endParaRPr lang="en-US" sz="4000" dirty="0">
              <a:solidFill>
                <a:srgbClr val="404040"/>
              </a:solidFill>
              <a:latin typeface="+mj-lt"/>
              <a:ea typeface="Segoe UI" charset="0"/>
              <a:cs typeface="Segoe UI" charset="0"/>
            </a:endParaRPr>
          </a:p>
          <a:p>
            <a:pPr marL="342900" indent="-342900">
              <a:buFont typeface="Arial" charset="0"/>
              <a:buChar char="•"/>
            </a:pPr>
            <a:r>
              <a:rPr lang="en-US" sz="4000" dirty="0" err="1">
                <a:solidFill>
                  <a:srgbClr val="404040"/>
                </a:solidFill>
                <a:latin typeface="+mj-lt"/>
                <a:ea typeface="Segoe UI" charset="0"/>
                <a:cs typeface="Segoe UI" charset="0"/>
              </a:rPr>
              <a:t>Rotar</a:t>
            </a:r>
            <a:r>
              <a:rPr lang="en-US" sz="4000" dirty="0">
                <a:solidFill>
                  <a:srgbClr val="404040"/>
                </a:solidFill>
                <a:latin typeface="+mj-lt"/>
                <a:ea typeface="Segoe UI" charset="0"/>
                <a:cs typeface="Segoe UI" charset="0"/>
              </a:rPr>
              <a:t>, screenshots, </a:t>
            </a:r>
            <a:r>
              <a:rPr lang="en-US" sz="4000" dirty="0" err="1">
                <a:solidFill>
                  <a:srgbClr val="404040"/>
                </a:solidFill>
                <a:latin typeface="+mj-lt"/>
                <a:ea typeface="Segoe UI" charset="0"/>
                <a:cs typeface="Segoe UI" charset="0"/>
              </a:rPr>
              <a:t>cambios</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en</a:t>
            </a:r>
            <a:r>
              <a:rPr lang="en-US" sz="4000" dirty="0">
                <a:solidFill>
                  <a:srgbClr val="404040"/>
                </a:solidFill>
                <a:latin typeface="+mj-lt"/>
                <a:ea typeface="Segoe UI" charset="0"/>
                <a:cs typeface="Segoe UI" charset="0"/>
              </a:rPr>
              <a:t> </a:t>
            </a:r>
            <a:r>
              <a:rPr lang="en-US" sz="4000" dirty="0" err="1">
                <a:solidFill>
                  <a:srgbClr val="404040"/>
                </a:solidFill>
                <a:latin typeface="+mj-lt"/>
                <a:ea typeface="Segoe UI" charset="0"/>
                <a:cs typeface="Segoe UI" charset="0"/>
              </a:rPr>
              <a:t>localización</a:t>
            </a:r>
            <a:r>
              <a:rPr lang="en-US" sz="4000" dirty="0">
                <a:solidFill>
                  <a:srgbClr val="404040"/>
                </a:solidFill>
                <a:latin typeface="+mj-lt"/>
                <a:ea typeface="Segoe UI" charset="0"/>
                <a:cs typeface="Segoe UI" charset="0"/>
              </a:rPr>
              <a:t> </a:t>
            </a:r>
          </a:p>
          <a:p>
            <a:pPr marL="342900" indent="-342900">
              <a:buFont typeface="Arial" charset="0"/>
              <a:buChar char="•"/>
            </a:pPr>
            <a:r>
              <a:rPr lang="en-US" sz="4000" dirty="0">
                <a:solidFill>
                  <a:srgbClr val="404040"/>
                </a:solidFill>
                <a:latin typeface="+mj-lt"/>
                <a:ea typeface="Segoe UI" charset="0"/>
                <a:cs typeface="Segoe UI" charset="0"/>
              </a:rPr>
              <a:t>No hay que </a:t>
            </a:r>
            <a:r>
              <a:rPr lang="en-US" sz="4000" dirty="0" err="1">
                <a:solidFill>
                  <a:srgbClr val="404040"/>
                </a:solidFill>
                <a:latin typeface="+mj-lt"/>
                <a:ea typeface="Segoe UI" charset="0"/>
                <a:cs typeface="Segoe UI" charset="0"/>
              </a:rPr>
              <a:t>dejar</a:t>
            </a:r>
            <a:r>
              <a:rPr lang="en-US" sz="4000" dirty="0">
                <a:solidFill>
                  <a:srgbClr val="404040"/>
                </a:solidFill>
                <a:latin typeface="+mj-lt"/>
                <a:ea typeface="Segoe UI" charset="0"/>
                <a:cs typeface="Segoe UI" charset="0"/>
              </a:rPr>
              <a:t>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err="1"/>
              <a:t>Introducción</a:t>
            </a:r>
            <a:r>
              <a:rPr lang="en-US" sz="4000" dirty="0"/>
              <a:t> a Xamarin </a:t>
            </a:r>
          </a:p>
          <a:p>
            <a:pPr marL="560241" indent="-560241">
              <a:lnSpc>
                <a:spcPts val="4800"/>
              </a:lnSpc>
              <a:buFont typeface="Arial" charset="0"/>
              <a:buChar char="•"/>
            </a:pPr>
            <a:r>
              <a:rPr lang="en-US" sz="4000" dirty="0"/>
              <a:t>Cross Platform con </a:t>
            </a:r>
            <a:r>
              <a:rPr lang="en-US" sz="4000" dirty="0" err="1"/>
              <a:t>Xamarin.Forms</a:t>
            </a:r>
            <a:endParaRPr lang="en-US" sz="4000" dirty="0"/>
          </a:p>
          <a:p>
            <a:pPr marL="560241" indent="-560241">
              <a:lnSpc>
                <a:spcPts val="4800"/>
              </a:lnSpc>
              <a:buFont typeface="Arial" charset="0"/>
              <a:buChar char="•"/>
            </a:pPr>
            <a:r>
              <a:rPr lang="en-US" sz="4000" dirty="0"/>
              <a:t>Apps </a:t>
            </a:r>
            <a:r>
              <a:rPr lang="en-US" sz="4000" dirty="0" err="1"/>
              <a:t>conectadas</a:t>
            </a:r>
            <a:r>
              <a:rPr lang="en-US" sz="4000" dirty="0"/>
              <a:t> con Azure</a:t>
            </a:r>
          </a:p>
          <a:p>
            <a:pPr marL="560241" indent="-560241">
              <a:lnSpc>
                <a:spcPts val="4800"/>
              </a:lnSpc>
              <a:buFont typeface="Arial" charset="0"/>
              <a:buChar char="•"/>
            </a:pPr>
            <a:r>
              <a:rPr lang="en-US" sz="4000" dirty="0"/>
              <a:t>Comida – </a:t>
            </a:r>
            <a:r>
              <a:rPr lang="en-US" sz="4000" dirty="0" err="1"/>
              <a:t>Cortesía</a:t>
            </a:r>
            <a:r>
              <a:rPr lang="en-US" sz="4000" dirty="0"/>
              <a:t> de Xamarin</a:t>
            </a:r>
          </a:p>
          <a:p>
            <a:pPr marL="560241" indent="-560241">
              <a:lnSpc>
                <a:spcPts val="4800"/>
              </a:lnSpc>
              <a:buFont typeface="Arial" charset="0"/>
              <a:buChar char="•"/>
            </a:pPr>
            <a:r>
              <a:rPr lang="en-US" sz="4000" dirty="0"/>
              <a:t>Taller</a:t>
            </a:r>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err="1"/>
              <a:t>Compartiendo</a:t>
            </a:r>
            <a:r>
              <a:rPr lang="en-US" dirty="0"/>
              <a:t> </a:t>
            </a:r>
            <a:r>
              <a:rPr lang="en-US" dirty="0" err="1"/>
              <a:t>código</a:t>
            </a:r>
            <a:endParaRPr lang="en-US" dirty="0"/>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latin typeface="+mn-lt"/>
              </a:rPr>
              <a:t>1 </a:t>
            </a:r>
            <a:r>
              <a:rPr lang="en-US" sz="3200" dirty="0" err="1">
                <a:latin typeface="+mn-lt"/>
              </a:rPr>
              <a:t>librería</a:t>
            </a:r>
            <a:endParaRPr lang="en-US" sz="3200" dirty="0">
              <a:latin typeface="+mn-lt"/>
            </a:endParaRPr>
          </a:p>
          <a:p>
            <a:r>
              <a:rPr lang="en-US" sz="3200" dirty="0">
                <a:latin typeface="+mn-lt"/>
              </a:rPr>
              <a:t>Multiples </a:t>
            </a:r>
            <a:r>
              <a:rPr lang="en-US" sz="3200" dirty="0" err="1">
                <a:latin typeface="+mn-lt"/>
              </a:rPr>
              <a:t>Platformas</a:t>
            </a:r>
            <a:endParaRPr lang="en-US" sz="3200" dirty="0">
              <a:latin typeface="+mn-lt"/>
            </a:endParaRPr>
          </a:p>
          <a:p>
            <a:pPr marL="0" indent="0">
              <a:buNone/>
            </a:pPr>
            <a:endParaRPr lang="en-US" sz="2157" dirty="0">
              <a:latin typeface="+mn-lt"/>
            </a:endParaRPr>
          </a:p>
          <a:p>
            <a:pPr marL="0" indent="0">
              <a:buNone/>
            </a:pPr>
            <a:r>
              <a:rPr lang="en-US" sz="2353" dirty="0" err="1">
                <a:latin typeface="+mn-lt"/>
              </a:rPr>
              <a:t>Incluidas</a:t>
            </a:r>
            <a:r>
              <a:rPr lang="en-US" sz="2353" dirty="0">
                <a:latin typeface="+mn-lt"/>
              </a:rPr>
              <a:t>:</a:t>
            </a:r>
          </a:p>
          <a:p>
            <a:pPr marL="0" indent="0">
              <a:buNone/>
            </a:pPr>
            <a:r>
              <a:rPr lang="en-US" sz="2353" dirty="0" err="1">
                <a:solidFill>
                  <a:srgbClr val="6A44B0"/>
                </a:solidFill>
              </a:rPr>
              <a:t>Xamarin.iOS</a:t>
            </a:r>
            <a:r>
              <a:rPr lang="en-US" sz="2353" dirty="0"/>
              <a:t> y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err="1"/>
              <a:t>Proyectos</a:t>
            </a:r>
            <a:r>
              <a:rPr lang="en-US" dirty="0"/>
              <a:t> </a:t>
            </a:r>
            <a:r>
              <a:rPr lang="en-US" dirty="0" err="1"/>
              <a:t>compartidos</a:t>
            </a:r>
            <a:endParaRPr lang="en-US" dirty="0"/>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0"/>
            <a:ext cx="3585697" cy="1991383"/>
          </a:xfrm>
        </p:spPr>
        <p:txBody>
          <a:bodyPr/>
          <a:lstStyle/>
          <a:p>
            <a:r>
              <a:rPr lang="en-US" sz="4400" dirty="0" err="1"/>
              <a:t>Estadísticas</a:t>
            </a:r>
            <a:r>
              <a:rPr lang="en-US" sz="4400" dirty="0"/>
              <a:t> de </a:t>
            </a:r>
            <a:r>
              <a:rPr lang="en-US" sz="4400" dirty="0" err="1"/>
              <a:t>código</a:t>
            </a:r>
            <a:r>
              <a:rPr lang="en-US" sz="4400" dirty="0"/>
              <a:t> </a:t>
            </a:r>
            <a:r>
              <a:rPr lang="en-US" sz="4400" dirty="0" err="1"/>
              <a:t>compartido</a:t>
            </a:r>
            <a:endParaRPr lang="en-US" sz="4400"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Vamos</a:t>
            </a:r>
            <a:r>
              <a:rPr lang="en-US" dirty="0"/>
              <a:t> a </a:t>
            </a:r>
            <a:r>
              <a:rPr lang="en-US" dirty="0" err="1"/>
              <a:t>crear</a:t>
            </a:r>
            <a:r>
              <a:rPr lang="en-US" dirty="0"/>
              <a:t> </a:t>
            </a:r>
            <a:r>
              <a:rPr lang="en-US" dirty="0" err="1"/>
              <a:t>una</a:t>
            </a:r>
            <a:r>
              <a:rPr lang="en-US" dirty="0"/>
              <a:t>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Simplificando</a:t>
            </a:r>
            <a:r>
              <a:rPr lang="en-US" dirty="0"/>
              <a:t> el </a:t>
            </a:r>
            <a:r>
              <a:rPr lang="en-US" dirty="0" err="1"/>
              <a:t>desarrollo</a:t>
            </a:r>
            <a:endParaRPr lang="en-US" dirty="0"/>
          </a:p>
        </p:txBody>
      </p:sp>
    </p:spTree>
    <p:extLst>
      <p:ext uri="{BB962C8B-B14F-4D97-AF65-F5344CB8AC3E}">
        <p14:creationId xmlns:p14="http://schemas.microsoft.com/office/powerpoint/2010/main" val="30862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C# Backend </a:t>
            </a:r>
            <a:r>
              <a:rPr lang="en-US" sz="3600" dirty="0" err="1">
                <a:solidFill>
                  <a:schemeClr val="bg1"/>
                </a:solidFill>
                <a:latin typeface="+mj-lt"/>
              </a:rPr>
              <a:t>Compartido</a:t>
            </a:r>
            <a:endParaRPr lang="en-US" sz="3600" dirty="0">
              <a:solidFill>
                <a:schemeClr val="bg1"/>
              </a:solidFill>
              <a:latin typeface="+mj-lt"/>
            </a:endParaRPr>
          </a:p>
        </p:txBody>
      </p:sp>
    </p:spTree>
    <p:extLst>
      <p:ext uri="{BB962C8B-B14F-4D97-AF65-F5344CB8AC3E}">
        <p14:creationId xmlns:p14="http://schemas.microsoft.com/office/powerpoint/2010/main" val="253608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sz="4400" dirty="0" err="1"/>
              <a:t>Código</a:t>
            </a:r>
            <a:r>
              <a:rPr lang="en-US" sz="4400" dirty="0"/>
              <a:t> </a:t>
            </a:r>
            <a:r>
              <a:rPr lang="en-US" sz="4400" dirty="0" err="1"/>
              <a:t>específico</a:t>
            </a:r>
            <a:r>
              <a:rPr lang="en-US" sz="4400" dirty="0"/>
              <a:t> de </a:t>
            </a:r>
            <a:r>
              <a:rPr lang="en-US" sz="4400" dirty="0" err="1"/>
              <a:t>plataforma</a:t>
            </a:r>
            <a:endParaRPr lang="en-US" sz="4400" dirty="0"/>
          </a:p>
        </p:txBody>
      </p:sp>
      <p:sp>
        <p:nvSpPr>
          <p:cNvPr id="44" name="Text Placeholder 18"/>
          <p:cNvSpPr txBox="1">
            <a:spLocks/>
          </p:cNvSpPr>
          <p:nvPr/>
        </p:nvSpPr>
        <p:spPr>
          <a:xfrm>
            <a:off x="7207346" y="3087407"/>
            <a:ext cx="3974837" cy="281047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a:t>
            </a:r>
            <a:r>
              <a:rPr lang="en-US" sz="2745" dirty="0" err="1">
                <a:solidFill>
                  <a:schemeClr val="tx1"/>
                </a:solidFill>
                <a:latin typeface="+mj-lt"/>
              </a:rPr>
              <a:t>Qué</a:t>
            </a:r>
            <a:r>
              <a:rPr lang="en-US" sz="2745" dirty="0">
                <a:solidFill>
                  <a:schemeClr val="tx1"/>
                </a:solidFill>
                <a:latin typeface="+mj-lt"/>
              </a:rPr>
              <a:t> </a:t>
            </a:r>
            <a:r>
              <a:rPr lang="en-US" sz="2745" dirty="0" err="1">
                <a:solidFill>
                  <a:schemeClr val="tx1"/>
                </a:solidFill>
                <a:latin typeface="+mj-lt"/>
              </a:rPr>
              <a:t>ocurre</a:t>
            </a:r>
            <a:r>
              <a:rPr lang="en-US" sz="2745" dirty="0">
                <a:solidFill>
                  <a:schemeClr val="tx1"/>
                </a:solidFill>
                <a:latin typeface="+mj-lt"/>
              </a:rPr>
              <a:t> </a:t>
            </a:r>
            <a:r>
              <a:rPr lang="en-US" sz="2745" dirty="0" err="1">
                <a:solidFill>
                  <a:schemeClr val="tx1"/>
                </a:solidFill>
                <a:latin typeface="+mj-lt"/>
              </a:rPr>
              <a:t>si</a:t>
            </a:r>
            <a:r>
              <a:rPr lang="en-US" sz="2745" dirty="0">
                <a:solidFill>
                  <a:schemeClr val="tx1"/>
                </a:solidFill>
                <a:latin typeface="+mj-lt"/>
              </a:rPr>
              <a:t> no </a:t>
            </a:r>
            <a:r>
              <a:rPr lang="en-US" sz="2745" dirty="0" err="1">
                <a:solidFill>
                  <a:schemeClr val="tx1"/>
                </a:solidFill>
                <a:latin typeface="+mj-lt"/>
              </a:rPr>
              <a:t>necesitamos</a:t>
            </a:r>
            <a:r>
              <a:rPr lang="en-US" sz="2745" dirty="0">
                <a:solidFill>
                  <a:schemeClr val="tx1"/>
                </a:solidFill>
                <a:latin typeface="+mj-lt"/>
              </a:rPr>
              <a:t> </a:t>
            </a:r>
            <a:r>
              <a:rPr lang="en-US" sz="2745" dirty="0" err="1">
                <a:solidFill>
                  <a:schemeClr val="tx1"/>
                </a:solidFill>
                <a:latin typeface="+mj-lt"/>
              </a:rPr>
              <a:t>escribir</a:t>
            </a:r>
            <a:r>
              <a:rPr lang="en-US" sz="2745" dirty="0">
                <a:solidFill>
                  <a:schemeClr val="tx1"/>
                </a:solidFill>
                <a:latin typeface="+mj-lt"/>
              </a:rPr>
              <a:t> </a:t>
            </a:r>
            <a:r>
              <a:rPr lang="en-US" sz="2745" dirty="0" err="1">
                <a:solidFill>
                  <a:schemeClr val="tx1"/>
                </a:solidFill>
                <a:latin typeface="+mj-lt"/>
              </a:rPr>
              <a:t>este</a:t>
            </a:r>
            <a:r>
              <a:rPr lang="en-US" sz="2745" dirty="0">
                <a:solidFill>
                  <a:schemeClr val="tx1"/>
                </a:solidFill>
                <a:latin typeface="+mj-lt"/>
              </a:rPr>
              <a:t> </a:t>
            </a:r>
            <a:r>
              <a:rPr lang="en-US" sz="2745" dirty="0" err="1">
                <a:solidFill>
                  <a:schemeClr val="tx1"/>
                </a:solidFill>
                <a:latin typeface="+mj-lt"/>
              </a:rPr>
              <a:t>código</a:t>
            </a:r>
            <a:r>
              <a:rPr lang="en-US" sz="2745" dirty="0">
                <a:solidFill>
                  <a:schemeClr val="tx1"/>
                </a:solidFill>
                <a:latin typeface="+mj-lt"/>
              </a:rPr>
              <a:t>?</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¿Y </a:t>
            </a:r>
            <a:r>
              <a:rPr lang="en-US" sz="2745" dirty="0" err="1">
                <a:solidFill>
                  <a:schemeClr val="tx1"/>
                </a:solidFill>
                <a:latin typeface="+mj-lt"/>
              </a:rPr>
              <a:t>si</a:t>
            </a:r>
            <a:r>
              <a:rPr lang="en-US" sz="2745" dirty="0">
                <a:solidFill>
                  <a:schemeClr val="tx1"/>
                </a:solidFill>
                <a:latin typeface="+mj-lt"/>
              </a:rPr>
              <a:t> </a:t>
            </a:r>
            <a:r>
              <a:rPr lang="en-US" sz="2745" dirty="0" err="1">
                <a:solidFill>
                  <a:schemeClr val="tx1"/>
                </a:solidFill>
                <a:latin typeface="+mj-lt"/>
              </a:rPr>
              <a:t>podemos</a:t>
            </a:r>
            <a:r>
              <a:rPr lang="en-US" sz="2745" dirty="0">
                <a:solidFill>
                  <a:schemeClr val="tx1"/>
                </a:solidFill>
                <a:latin typeface="+mj-lt"/>
              </a:rPr>
              <a:t> accede </a:t>
            </a:r>
            <a:r>
              <a:rPr lang="en-US" sz="2745" dirty="0" err="1">
                <a:solidFill>
                  <a:schemeClr val="tx1"/>
                </a:solidFill>
                <a:latin typeface="+mj-lt"/>
              </a:rPr>
              <a:t>desde</a:t>
            </a:r>
            <a:r>
              <a:rPr lang="en-US" sz="2745" dirty="0">
                <a:solidFill>
                  <a:schemeClr val="tx1"/>
                </a:solidFill>
                <a:latin typeface="+mj-lt"/>
              </a:rPr>
              <a:t> </a:t>
            </a:r>
            <a:r>
              <a:rPr lang="en-US" sz="2745" dirty="0" err="1">
                <a:solidFill>
                  <a:schemeClr val="tx1"/>
                </a:solidFill>
                <a:latin typeface="+mj-lt"/>
              </a:rPr>
              <a:t>código</a:t>
            </a:r>
            <a:r>
              <a:rPr lang="en-US" sz="2745" dirty="0">
                <a:solidFill>
                  <a:schemeClr val="tx1"/>
                </a:solidFill>
                <a:latin typeface="+mj-lt"/>
              </a:rPr>
              <a:t> </a:t>
            </a:r>
            <a:r>
              <a:rPr lang="en-US" sz="2745" dirty="0" err="1">
                <a:solidFill>
                  <a:schemeClr val="tx1"/>
                </a:solidFill>
                <a:latin typeface="+mj-lt"/>
              </a:rPr>
              <a:t>compartido</a:t>
            </a:r>
            <a:r>
              <a:rPr lang="en-US" sz="2745" dirty="0">
                <a:solidFill>
                  <a:schemeClr val="tx1"/>
                </a:solidFill>
                <a:latin typeface="+mj-lt"/>
              </a:rPr>
              <a:t>?</a:t>
            </a:r>
          </a:p>
        </p:txBody>
      </p:sp>
      <p:grpSp>
        <p:nvGrpSpPr>
          <p:cNvPr id="27" name="Group 26"/>
          <p:cNvGrpSpPr/>
          <p:nvPr/>
        </p:nvGrpSpPr>
        <p:grpSpPr>
          <a:xfrm>
            <a:off x="698682" y="1217371"/>
            <a:ext cx="6082875" cy="4396840"/>
            <a:chOff x="999919" y="1803013"/>
            <a:chExt cx="5177336" cy="3742295"/>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2200695"/>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err="1">
                  <a:solidFill>
                    <a:schemeClr val="bg1"/>
                  </a:solidFill>
                </a:rPr>
                <a:t>Batería</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err="1">
                  <a:solidFill>
                    <a:schemeClr val="bg1"/>
                  </a:solidFill>
                </a:rPr>
                <a:t>Notificationes</a:t>
              </a:r>
              <a:endParaRPr lang="en-US" dirty="0">
                <a:solidFill>
                  <a:schemeClr val="bg1"/>
                </a:solidFill>
              </a:endParaRP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a:p>
              <a:pPr defTabSz="914102" fontAlgn="base">
                <a:lnSpc>
                  <a:spcPct val="120000"/>
                </a:lnSpc>
                <a:spcBef>
                  <a:spcPct val="0"/>
                </a:spcBef>
                <a:spcAft>
                  <a:spcPct val="0"/>
                </a:spcAft>
              </a:pPr>
              <a:endParaRPr lang="en-US" dirty="0">
                <a:solidFill>
                  <a:schemeClr val="bg1"/>
                </a:solidFill>
              </a:endParaRP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4968" y="4411988"/>
            <a:ext cx="12192000" cy="1591205"/>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Slides, Demos, &amp; Lab - </a:t>
            </a:r>
            <a:r>
              <a:rPr lang="en-US" sz="4400" dirty="0" err="1">
                <a:solidFill>
                  <a:srgbClr val="2B84D2"/>
                </a:solidFill>
                <a:latin typeface="Segoe UI" charset="0"/>
                <a:ea typeface="Segoe UI" charset="0"/>
                <a:cs typeface="Segoe UI" charset="0"/>
              </a:rPr>
              <a:t>Clona</a:t>
            </a:r>
            <a:r>
              <a:rPr lang="en-US" sz="4400" dirty="0">
                <a:solidFill>
                  <a:srgbClr val="2B84D2"/>
                </a:solidFill>
                <a:latin typeface="Segoe UI" charset="0"/>
                <a:ea typeface="Segoe UI" charset="0"/>
                <a:cs typeface="Segoe UI" charset="0"/>
              </a:rPr>
              <a:t> o </a:t>
            </a:r>
            <a:r>
              <a:rPr lang="en-US" sz="4400" dirty="0" err="1">
                <a:solidFill>
                  <a:srgbClr val="2B84D2"/>
                </a:solidFill>
                <a:latin typeface="Segoe UI" charset="0"/>
                <a:ea typeface="Segoe UI" charset="0"/>
                <a:cs typeface="Segoe UI" charset="0"/>
              </a:rPr>
              <a:t>Descarga</a:t>
            </a:r>
            <a:r>
              <a:rPr lang="en-US" sz="4400" dirty="0">
                <a:solidFill>
                  <a:srgbClr val="2B84D2"/>
                </a:solidFill>
                <a:latin typeface="Segoe UI" charset="0"/>
                <a:ea typeface="Segoe UI" charset="0"/>
                <a:cs typeface="Segoe UI" charset="0"/>
              </a:rPr>
              <a:t>:</a:t>
            </a:r>
          </a:p>
          <a:p>
            <a:pPr algn="ctr">
              <a:lnSpc>
                <a:spcPct val="90000"/>
              </a:lnSpc>
              <a:spcAft>
                <a:spcPts val="600"/>
              </a:spcAft>
            </a:pPr>
            <a:r>
              <a:rPr lang="en-US" sz="4400" dirty="0">
                <a:solidFill>
                  <a:srgbClr val="2B84D2"/>
                </a:solidFill>
                <a:latin typeface="Segoe UI" charset="0"/>
                <a:ea typeface="Segoe UI" charset="0"/>
                <a:cs typeface="Segoe UI" charset="0"/>
              </a:rPr>
              <a:t>http://github.com/xamarin/dev-days-labs</a:t>
            </a: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7287" y="1352226"/>
            <a:ext cx="10058400" cy="2016634"/>
          </a:xfrm>
          <a:prstGeom prst="rect">
            <a:avLst/>
          </a:prstGeom>
        </p:spPr>
      </p:pic>
    </p:spTree>
    <p:extLst>
      <p:ext uri="{BB962C8B-B14F-4D97-AF65-F5344CB8AC3E}">
        <p14:creationId xmlns:p14="http://schemas.microsoft.com/office/powerpoint/2010/main" val="10142681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para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8"/>
            <a:ext cx="9541633" cy="445443"/>
            <a:chOff x="1735137" y="5935662"/>
            <a:chExt cx="9732963" cy="45437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454375"/>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048750" y="73859"/>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Syncfusion.com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8728" y="2139235"/>
            <a:ext cx="8854544" cy="2579530"/>
          </a:xfrm>
          <a:prstGeom prst="rect">
            <a:avLst/>
          </a:prstGeom>
        </p:spPr>
      </p:pic>
    </p:spTree>
    <p:extLst>
      <p:ext uri="{BB962C8B-B14F-4D97-AF65-F5344CB8AC3E}">
        <p14:creationId xmlns:p14="http://schemas.microsoft.com/office/powerpoint/2010/main" val="235055586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73800"/>
            <a:ext cx="12192000" cy="68420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905000" y="6289266"/>
            <a:ext cx="1905000" cy="417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107004" y="6173798"/>
            <a:ext cx="12299004" cy="604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0" y="0"/>
            <a:ext cx="12192000" cy="106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Content Placeholder 2"/>
          <p:cNvSpPr>
            <a:spLocks noGrp="1"/>
          </p:cNvSpPr>
          <p:nvPr>
            <p:ph type="body" sz="quarter" idx="10"/>
          </p:nvPr>
        </p:nvSpPr>
        <p:spPr>
          <a:xfrm>
            <a:off x="1524000" y="1174649"/>
            <a:ext cx="9144000" cy="4951515"/>
          </a:xfrm>
        </p:spPr>
        <p:txBody>
          <a:bodyPr>
            <a:normAutofit fontScale="92500" lnSpcReduction="10000"/>
          </a:bodyPr>
          <a:lstStyle/>
          <a:p>
            <a:pPr marL="0" indent="0" algn="ctr">
              <a:buNone/>
            </a:pPr>
            <a:r>
              <a:rPr lang="en-US" sz="4000" b="1" dirty="0">
                <a:latin typeface="Segoe UI" panose="020B0502040204020203" pitchFamily="34" charset="0"/>
                <a:cs typeface="Segoe UI" panose="020B0502040204020203" pitchFamily="34" charset="0"/>
              </a:rPr>
              <a:t>Essential Studio for </a:t>
            </a:r>
            <a:r>
              <a:rPr lang="en-US" sz="4000" b="1" dirty="0" err="1">
                <a:latin typeface="Segoe UI" panose="020B0502040204020203" pitchFamily="34" charset="0"/>
                <a:cs typeface="Segoe UI" panose="020B0502040204020203" pitchFamily="34" charset="0"/>
              </a:rPr>
              <a:t>Xamarin</a:t>
            </a:r>
            <a:endParaRPr lang="en-US" sz="4000" b="1"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Cross-platform mobile development for </a:t>
            </a:r>
            <a:r>
              <a:rPr lang="en-US" sz="3000" dirty="0" err="1">
                <a:latin typeface="Segoe UI" panose="020B0502040204020203" pitchFamily="34" charset="0"/>
                <a:cs typeface="Segoe UI" panose="020B0502040204020203" pitchFamily="34" charset="0"/>
              </a:rPr>
              <a:t>Xamarin.Forms</a:t>
            </a:r>
            <a:r>
              <a:rPr lang="en-US" sz="3000" dirty="0">
                <a:latin typeface="Segoe UI" panose="020B0502040204020203" pitchFamily="34" charset="0"/>
                <a:cs typeface="Segoe UI" panose="020B0502040204020203" pitchFamily="34" charset="0"/>
              </a:rPr>
              <a:t>, </a:t>
            </a:r>
            <a:r>
              <a:rPr lang="en-US" sz="3000" dirty="0" err="1">
                <a:latin typeface="Segoe UI" panose="020B0502040204020203" pitchFamily="34" charset="0"/>
                <a:cs typeface="Segoe UI" panose="020B0502040204020203" pitchFamily="34" charset="0"/>
              </a:rPr>
              <a:t>Xamarin.iOS</a:t>
            </a:r>
            <a:r>
              <a:rPr lang="en-US" sz="3000" dirty="0">
                <a:latin typeface="Segoe UI" panose="020B0502040204020203" pitchFamily="34" charset="0"/>
                <a:cs typeface="Segoe UI" panose="020B0502040204020203" pitchFamily="34" charset="0"/>
              </a:rPr>
              <a:t>, and </a:t>
            </a:r>
            <a:r>
              <a:rPr lang="en-US" sz="3000" dirty="0" err="1">
                <a:latin typeface="Segoe UI" panose="020B0502040204020203" pitchFamily="34" charset="0"/>
                <a:cs typeface="Segoe UI" panose="020B0502040204020203" pitchFamily="34" charset="0"/>
              </a:rPr>
              <a:t>Xamarin.Android</a:t>
            </a:r>
            <a:r>
              <a:rPr lang="en-US" sz="3000"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Claim your free license at:</a:t>
            </a:r>
          </a:p>
          <a:p>
            <a:pPr marL="457200" lvl="1" indent="0" algn="ctr">
              <a:buNone/>
            </a:pPr>
            <a:r>
              <a:rPr lang="en-US" sz="3000" b="1" dirty="0">
                <a:latin typeface="Segoe UI" panose="020B0502040204020203" pitchFamily="34" charset="0"/>
                <a:cs typeface="Segoe UI" panose="020B0502040204020203" pitchFamily="34" charset="0"/>
              </a:rPr>
              <a:t>www.Syncfusion.com/XamarinDevDays</a:t>
            </a:r>
          </a:p>
        </p:txBody>
      </p:sp>
      <p:sp>
        <p:nvSpPr>
          <p:cNvPr id="10" name="Title 2"/>
          <p:cNvSpPr>
            <a:spLocks noGrp="1"/>
          </p:cNvSpPr>
          <p:nvPr>
            <p:ph type="title"/>
          </p:nvPr>
        </p:nvSpPr>
        <p:spPr>
          <a:xfrm>
            <a:off x="1470498" y="157454"/>
            <a:ext cx="9144000" cy="1143000"/>
          </a:xfrm>
        </p:spPr>
        <p:txBody>
          <a:bodyPr>
            <a:norm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Free </a:t>
            </a:r>
            <a:r>
              <a:rPr lang="en-US" sz="4000" b="1" dirty="0" err="1">
                <a:solidFill>
                  <a:schemeClr val="bg1"/>
                </a:solidFill>
                <a:latin typeface="Segoe UI Light" panose="020B0502040204020203" pitchFamily="34" charset="0"/>
                <a:cs typeface="Segoe UI Light" panose="020B0502040204020203" pitchFamily="34" charset="0"/>
              </a:rPr>
              <a:t>Syncfusion</a:t>
            </a:r>
            <a:r>
              <a:rPr lang="en-US" sz="4000" b="1" dirty="0">
                <a:solidFill>
                  <a:schemeClr val="bg1"/>
                </a:solidFill>
                <a:latin typeface="Segoe UI Light" panose="020B0502040204020203" pitchFamily="34" charset="0"/>
                <a:cs typeface="Segoe UI Light" panose="020B0502040204020203" pitchFamily="34" charset="0"/>
              </a:rPr>
              <a:t> License</a:t>
            </a:r>
          </a:p>
        </p:txBody>
      </p:sp>
      <p:sp>
        <p:nvSpPr>
          <p:cNvPr id="11" name="Rectangle 10"/>
          <p:cNvSpPr/>
          <p:nvPr/>
        </p:nvSpPr>
        <p:spPr>
          <a:xfrm>
            <a:off x="7543800" y="6400801"/>
            <a:ext cx="4648200" cy="29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Deliver innovation with ease</a:t>
            </a:r>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1694" y="2603895"/>
            <a:ext cx="4688613" cy="2561007"/>
          </a:xfrm>
          <a:prstGeom prst="rect">
            <a:avLst/>
          </a:prstGeom>
        </p:spPr>
      </p:pic>
    </p:spTree>
    <p:extLst>
      <p:ext uri="{BB962C8B-B14F-4D97-AF65-F5344CB8AC3E}">
        <p14:creationId xmlns:p14="http://schemas.microsoft.com/office/powerpoint/2010/main" val="352746834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11" name="Picture 10"/>
          <p:cNvPicPr>
            <a:picLocks noChangeAspect="1"/>
          </p:cNvPicPr>
          <p:nvPr/>
        </p:nvPicPr>
        <p:blipFill>
          <a:blip r:embed="rId3"/>
          <a:stretch>
            <a:fillRect/>
          </a:stretch>
        </p:blipFill>
        <p:spPr>
          <a:xfrm>
            <a:off x="0" y="1186626"/>
            <a:ext cx="12192000" cy="4484748"/>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TextBox 6"/>
          <p:cNvSpPr txBox="1"/>
          <p:nvPr/>
        </p:nvSpPr>
        <p:spPr>
          <a:xfrm>
            <a:off x="3538012" y="73858"/>
            <a:ext cx="8647638" cy="627864"/>
          </a:xfrm>
          <a:prstGeom prst="rect">
            <a:avLst/>
          </a:prstGeom>
          <a:noFill/>
        </p:spPr>
        <p:txBody>
          <a:bodyPr wrap="square" lIns="182880" tIns="146304" rIns="182880" bIns="146304" rtlCol="0" anchor="ctr">
            <a:spAutoFit/>
          </a:bodyPr>
          <a:lstStyle/>
          <a:p>
            <a:pPr lvl="0" algn="r">
              <a:lnSpc>
                <a:spcPct val="90000"/>
              </a:lnSpc>
              <a:spcAft>
                <a:spcPts val="600"/>
              </a:spcAft>
              <a:defRPr/>
            </a:pPr>
            <a:r>
              <a:rPr lang="en-US" sz="2400" kern="0" dirty="0">
                <a:solidFill>
                  <a:prstClr val="white"/>
                </a:solidFill>
                <a:latin typeface="Segoe UI" charset="0"/>
                <a:ea typeface="Segoe UI" charset="0"/>
                <a:cs typeface="Segoe UI" charset="0"/>
              </a:rPr>
              <a:t>meetup.com/</a:t>
            </a:r>
            <a:r>
              <a:rPr lang="en-US" sz="2400" kern="0" dirty="0" err="1">
                <a:solidFill>
                  <a:prstClr val="white"/>
                </a:solidFill>
                <a:latin typeface="Segoe UI" charset="0"/>
                <a:ea typeface="Segoe UI" charset="0"/>
                <a:cs typeface="Segoe UI" charset="0"/>
              </a:rPr>
              <a:t>XamarinGroup</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Supporter</a:t>
            </a:r>
          </a:p>
        </p:txBody>
      </p:sp>
    </p:spTree>
    <p:extLst>
      <p:ext uri="{BB962C8B-B14F-4D97-AF65-F5344CB8AC3E}">
        <p14:creationId xmlns:p14="http://schemas.microsoft.com/office/powerpoint/2010/main" val="3768736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err="1"/>
              <a:t>Nombre</a:t>
            </a:r>
            <a:endParaRPr lang="en-US" dirty="0"/>
          </a:p>
          <a:p>
            <a:r>
              <a:rPr lang="en-US" dirty="0"/>
              <a:t>Twitter</a:t>
            </a:r>
          </a:p>
          <a:p>
            <a:r>
              <a:rPr lang="en-US" dirty="0" err="1"/>
              <a:t>Título</a:t>
            </a:r>
            <a:endParaRPr lang="en-US" dirty="0"/>
          </a:p>
        </p:txBody>
      </p:sp>
      <p:sp>
        <p:nvSpPr>
          <p:cNvPr id="3" name="Title 2"/>
          <p:cNvSpPr>
            <a:spLocks noGrp="1"/>
          </p:cNvSpPr>
          <p:nvPr>
            <p:ph type="title"/>
          </p:nvPr>
        </p:nvSpPr>
        <p:spPr/>
        <p:txBody>
          <a:bodyPr/>
          <a:lstStyle/>
          <a:p>
            <a:r>
              <a:rPr lang="en-US" dirty="0"/>
              <a:t>Desarrollo </a:t>
            </a:r>
            <a:r>
              <a:rPr lang="en-US" dirty="0" err="1"/>
              <a:t>nativo</a:t>
            </a:r>
            <a:r>
              <a:rPr lang="en-US" dirty="0"/>
              <a:t> iOS &amp; Android </a:t>
            </a:r>
            <a:br>
              <a:rPr lang="en-US" dirty="0"/>
            </a:br>
            <a:r>
              <a:rPr lang="en-US" dirty="0"/>
              <a:t>con Xamarin</a:t>
            </a:r>
          </a:p>
        </p:txBody>
      </p:sp>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1957</TotalTime>
  <Words>1487</Words>
  <Application>Microsoft Office PowerPoint</Application>
  <PresentationFormat>Panorámica</PresentationFormat>
  <Paragraphs>322</Paragraphs>
  <Slides>42</Slides>
  <Notes>11</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42</vt:i4>
      </vt:variant>
    </vt:vector>
  </HeadingPairs>
  <TitlesOfParts>
    <vt:vector size="51" baseType="lpstr">
      <vt:lpstr>Arial</vt:lpstr>
      <vt:lpstr>Calibri</vt:lpstr>
      <vt:lpstr>Consolas</vt:lpstr>
      <vt:lpstr>Helvetica</vt:lpstr>
      <vt:lpstr>Helvetica Light</vt:lpstr>
      <vt:lpstr>Segoe UI</vt:lpstr>
      <vt:lpstr>Segoe UI Light</vt:lpstr>
      <vt:lpstr>Wingdings</vt:lpstr>
      <vt:lpstr>5-30629_Build_Template_WHITE</vt:lpstr>
      <vt:lpstr>Presentación de PowerPoint</vt:lpstr>
      <vt:lpstr>Javier Suárez Ruiz</vt:lpstr>
      <vt:lpstr>Agenda</vt:lpstr>
      <vt:lpstr>Presentación de PowerPoint</vt:lpstr>
      <vt:lpstr>Presentación de PowerPoint</vt:lpstr>
      <vt:lpstr>Free Syncfusion License</vt:lpstr>
      <vt:lpstr>Presentación de PowerPoint</vt:lpstr>
      <vt:lpstr>Presentación de PowerPoint</vt:lpstr>
      <vt:lpstr>Desarrollo nativo iOS &amp; Android  con Xamarin</vt:lpstr>
      <vt:lpstr>Xamarin – Solución completa para el Desarrollo móvil</vt:lpstr>
      <vt:lpstr>Presentación de PowerPoint</vt:lpstr>
      <vt:lpstr>El enfoque Silo</vt:lpstr>
      <vt:lpstr>Escribe una vez, corre en todo</vt:lpstr>
      <vt:lpstr>El enfoque de Xamarin</vt:lpstr>
      <vt:lpstr>Windows APIs</vt:lpstr>
      <vt:lpstr>iOS – 100% convergencia APIs</vt:lpstr>
      <vt:lpstr>Android – 100% convergencia APIs</vt:lpstr>
      <vt:lpstr>Rendimiento nativo</vt:lpstr>
      <vt:lpstr>Cualquier cosa que puedas hacer con Objective-C, Swift, o Java se puede hacer con C# y Visual Studio con Xamarin.</vt:lpstr>
      <vt:lpstr>✓Siempre al día</vt:lpstr>
      <vt:lpstr>Experiencia de Desarrollo</vt:lpstr>
      <vt:lpstr>Xamarin se incluye con Visual Studio</vt:lpstr>
      <vt:lpstr>Presentación de PowerPoint</vt:lpstr>
      <vt:lpstr>Integración con Visual Studio</vt:lpstr>
      <vt:lpstr>El diseñador Android</vt:lpstr>
      <vt:lpstr>Emuladores Android Hyper-V para PC</vt:lpstr>
      <vt:lpstr>El diseñador Xamarin para iOS</vt:lpstr>
      <vt:lpstr>Visual Studio iOS Simulator Remoting</vt:lpstr>
      <vt:lpstr>Xamarin Studio – Mac</vt:lpstr>
      <vt:lpstr>Open Source – open.xamarin.com</vt:lpstr>
      <vt:lpstr>Compartiendo código</vt:lpstr>
      <vt:lpstr>Portable Class Libraries</vt:lpstr>
      <vt:lpstr>NuGet</vt:lpstr>
      <vt:lpstr>Proyectos compartidos</vt:lpstr>
      <vt:lpstr>Estadísticas de código compartido</vt:lpstr>
      <vt:lpstr>Presentación de PowerPoint</vt:lpstr>
      <vt:lpstr>Presentación de PowerPoint</vt:lpstr>
      <vt:lpstr>Presentación de PowerPoint</vt:lpstr>
      <vt:lpstr>Código específico de plataforma</vt:lpstr>
      <vt:lpstr>Presentación de PowerPoint</vt:lpstr>
      <vt:lpstr>Plugins para Xamarin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113</cp:revision>
  <dcterms:created xsi:type="dcterms:W3CDTF">2015-05-05T21:43:30Z</dcterms:created>
  <dcterms:modified xsi:type="dcterms:W3CDTF">2017-04-03T19:24:09Z</dcterms:modified>
</cp:coreProperties>
</file>